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61" r:id="rId5"/>
    <p:sldId id="337" r:id="rId6"/>
    <p:sldId id="344" r:id="rId7"/>
    <p:sldId id="339" r:id="rId8"/>
    <p:sldId id="350" r:id="rId9"/>
    <p:sldId id="270" r:id="rId10"/>
    <p:sldId id="340" r:id="rId11"/>
    <p:sldId id="373" r:id="rId12"/>
    <p:sldId id="374" r:id="rId13"/>
    <p:sldId id="351" r:id="rId14"/>
    <p:sldId id="352" r:id="rId15"/>
    <p:sldId id="353" r:id="rId16"/>
    <p:sldId id="354" r:id="rId17"/>
    <p:sldId id="327" r:id="rId18"/>
    <p:sldId id="357" r:id="rId19"/>
    <p:sldId id="361" r:id="rId20"/>
    <p:sldId id="375" r:id="rId21"/>
    <p:sldId id="355" r:id="rId22"/>
    <p:sldId id="364" r:id="rId23"/>
    <p:sldId id="363" r:id="rId24"/>
    <p:sldId id="332" r:id="rId25"/>
    <p:sldId id="360" r:id="rId26"/>
    <p:sldId id="366" r:id="rId27"/>
    <p:sldId id="367" r:id="rId28"/>
    <p:sldId id="369" r:id="rId29"/>
    <p:sldId id="334" r:id="rId30"/>
    <p:sldId id="370" r:id="rId31"/>
    <p:sldId id="371" r:id="rId32"/>
    <p:sldId id="345" r:id="rId33"/>
    <p:sldId id="343" r:id="rId34"/>
    <p:sldId id="358" r:id="rId35"/>
    <p:sldId id="359" r:id="rId3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58C0E9"/>
    <a:srgbClr val="C2D501"/>
    <a:srgbClr val="DB0532"/>
    <a:srgbClr val="B14EC4"/>
    <a:srgbClr val="FF595A"/>
    <a:srgbClr val="D39F17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7"/>
    <p:restoredTop sz="94538"/>
  </p:normalViewPr>
  <p:slideViewPr>
    <p:cSldViewPr>
      <p:cViewPr varScale="1">
        <p:scale>
          <a:sx n="51" d="100"/>
          <a:sy n="51" d="100"/>
        </p:scale>
        <p:origin x="280" y="6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6104096598477955"/>
          <c:y val="0.13402241381887356"/>
          <c:w val="0.46804249541061704"/>
          <c:h val="0.890042800599712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TESTEO</c:v>
                </c:pt>
              </c:strCache>
            </c:strRef>
          </c:tx>
          <c:explosion val="46"/>
          <c:dPt>
            <c:idx val="0"/>
            <c:bubble3D val="0"/>
            <c:explosion val="2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BD8-8740-BE8C-C290E5C7C339}"/>
              </c:ext>
            </c:extLst>
          </c:dPt>
          <c:dPt>
            <c:idx val="1"/>
            <c:bubble3D val="0"/>
            <c:explosion val="1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D8-8740-BE8C-C290E5C7C339}"/>
              </c:ext>
            </c:extLst>
          </c:dPt>
          <c:dPt>
            <c:idx val="2"/>
            <c:bubble3D val="0"/>
            <c:explosion val="19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D8-8740-BE8C-C290E5C7C339}"/>
              </c:ext>
            </c:extLst>
          </c:dPt>
          <c:dPt>
            <c:idx val="3"/>
            <c:bubble3D val="0"/>
            <c:explosion val="2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BD8-8740-BE8C-C290E5C7C339}"/>
              </c:ext>
            </c:extLst>
          </c:dPt>
          <c:cat>
            <c:strRef>
              <c:f>Hoja1!$A$2:$A$5</c:f>
              <c:strCache>
                <c:ptCount val="4"/>
                <c:pt idx="0">
                  <c:v>SIN ERRORES</c:v>
                </c:pt>
                <c:pt idx="1">
                  <c:v>CORREGIDAS</c:v>
                </c:pt>
                <c:pt idx="2">
                  <c:v>REPLANTEADAS</c:v>
                </c:pt>
                <c:pt idx="3">
                  <c:v>DESCARTADAS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71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8-8740-BE8C-C290E5C7C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 w="31750">
                <a:solidFill>
                  <a:schemeClr val="accent1">
                    <a:shade val="15000"/>
                  </a:schemeClr>
                </a:solidFill>
              </a:ln>
              <a:noFill/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09-12-24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491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626475"/>
            <a:ext cx="8749511" cy="738664"/>
          </a:xfrm>
        </p:spPr>
        <p:txBody>
          <a:bodyPr/>
          <a:lstStyle/>
          <a:p>
            <a:r>
              <a:rPr lang="es-CL" sz="4800" spc="-10" dirty="0"/>
              <a:t>INMO - BROKERS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>
                <a:latin typeface="Arial"/>
                <a:cs typeface="Arial"/>
              </a:rPr>
              <a:t>Luis Ledezma</a:t>
            </a:r>
            <a:endParaRPr lang="es-CL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Arial"/>
                <a:cs typeface="Arial"/>
              </a:rPr>
              <a:t>Víctor Bastías</a:t>
            </a:r>
          </a:p>
          <a:p>
            <a:r>
              <a:rPr lang="es-CL" sz="2400" b="1" dirty="0">
                <a:latin typeface="Arial"/>
                <a:cs typeface="Arial"/>
              </a:rPr>
              <a:t>				Maipú, 22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EE7594-3130-4A33-A425-74FC90440FA9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D9A0-6B02-4A39-955A-C23BE2F0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352873D-9B62-11A9-EB77-F31A7C527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43BE43-DB0F-9D7A-7980-CE3C1B2F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16352" y="3188978"/>
            <a:ext cx="163807148" cy="49313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B02EB4-9F09-4F35-FC47-645F6057A7E7}"/>
              </a:ext>
            </a:extLst>
          </p:cNvPr>
          <p:cNvSpPr txBox="1"/>
          <p:nvPr/>
        </p:nvSpPr>
        <p:spPr>
          <a:xfrm>
            <a:off x="3913304" y="3531016"/>
            <a:ext cx="122774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En Latinoamérica y México, el sector inmobiliario cuenta con un gran potencial, pero la comunicación entre </a:t>
            </a:r>
            <a:r>
              <a:rPr lang="es-CL" sz="5400" dirty="0" err="1">
                <a:solidFill>
                  <a:schemeClr val="bg1"/>
                </a:solidFill>
                <a:effectLst/>
                <a:latin typeface=".AppleSystemUIFont"/>
              </a:rPr>
              <a:t>brokers</a:t>
            </a:r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 </a:t>
            </a:r>
            <a:r>
              <a:rPr lang="es-CL" sz="5400" dirty="0">
                <a:solidFill>
                  <a:schemeClr val="bg1"/>
                </a:solidFill>
                <a:latin typeface=".AppleSystemUIFont"/>
              </a:rPr>
              <a:t>e Inmobiliarias </a:t>
            </a:r>
            <a:r>
              <a:rPr lang="es-CL" sz="5400" dirty="0">
                <a:solidFill>
                  <a:schemeClr val="bg1"/>
                </a:solidFill>
                <a:effectLst/>
                <a:latin typeface=".AppleSystemUIFont"/>
              </a:rPr>
              <a:t>ha sido históricamente fragmentada. Esto genera varios desafíos</a:t>
            </a:r>
          </a:p>
        </p:txBody>
      </p:sp>
    </p:spTree>
    <p:extLst>
      <p:ext uri="{BB962C8B-B14F-4D97-AF65-F5344CB8AC3E}">
        <p14:creationId xmlns:p14="http://schemas.microsoft.com/office/powerpoint/2010/main" val="42486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7BB2-77C3-90A1-BBA0-BB860B48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20198F-6CC6-906D-AB6F-AE235C1C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 Específico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845672-4E60-267B-DE88-F6FD8A56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774BA6-F2D0-E534-FA1A-2C52718DFB87}"/>
              </a:ext>
            </a:extLst>
          </p:cNvPr>
          <p:cNvSpPr txBox="1"/>
          <p:nvPr/>
        </p:nvSpPr>
        <p:spPr>
          <a:xfrm>
            <a:off x="3956050" y="1988286"/>
            <a:ext cx="13563600" cy="733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Falta de comunicación estructurada: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de Latinoamérica carecen de acceso directo inmobiliarias mexicanas, lo que limita las oportunidades de colaboración internacional.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Desaprovechamiento del mercado: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México, como uno de los mercados inmobiliarios más robustos de la región, tiene proyectos atractivos, pero no logra captar el interés ni las inversiones extranjeras de manera eficiente.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Baja digitalización y alcance limitado: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Muchos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trabajan con métodos tradicionales que dificultan la expansión más allá de sus regiones inmediatas.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Pérdida de oportunidades mutuas: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Mientras que los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buscan ofertas diferenciadas para sus clientes, las inmobiliarias mexicanas necesitan acceso a una red más amplia para vender sus proyectos.</a:t>
            </a:r>
          </a:p>
        </p:txBody>
      </p:sp>
      <p:pic>
        <p:nvPicPr>
          <p:cNvPr id="5" name="Gráfico 4" descr="Adhesive Bandage con relleno sólido">
            <a:extLst>
              <a:ext uri="{FF2B5EF4-FFF2-40B4-BE49-F238E27FC236}">
                <a16:creationId xmlns:a16="http://schemas.microsoft.com/office/drawing/2014/main" id="{28008005-A349-D631-8AE7-0514C303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3909" y="2180635"/>
            <a:ext cx="1481875" cy="1481875"/>
          </a:xfrm>
          <a:prstGeom prst="rect">
            <a:avLst/>
          </a:prstGeom>
        </p:spPr>
      </p:pic>
      <p:pic>
        <p:nvPicPr>
          <p:cNvPr id="8" name="Gráfico 7" descr="Close con relleno sólido">
            <a:extLst>
              <a:ext uri="{FF2B5EF4-FFF2-40B4-BE49-F238E27FC236}">
                <a16:creationId xmlns:a16="http://schemas.microsoft.com/office/drawing/2014/main" id="{7D3AE08F-5A44-976D-B3E2-42638A86E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3909" y="3999337"/>
            <a:ext cx="1481875" cy="1481875"/>
          </a:xfrm>
          <a:prstGeom prst="rect">
            <a:avLst/>
          </a:prstGeom>
        </p:spPr>
      </p:pic>
      <p:pic>
        <p:nvPicPr>
          <p:cNvPr id="10" name="Gráfico 9" descr="Confused face with solid fill con relleno sólido">
            <a:extLst>
              <a:ext uri="{FF2B5EF4-FFF2-40B4-BE49-F238E27FC236}">
                <a16:creationId xmlns:a16="http://schemas.microsoft.com/office/drawing/2014/main" id="{C1239336-E811-8662-6E0D-CC34F2466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3211" y="5828139"/>
            <a:ext cx="1183269" cy="1183269"/>
          </a:xfrm>
          <a:prstGeom prst="rect">
            <a:avLst/>
          </a:prstGeom>
        </p:spPr>
      </p:pic>
      <p:pic>
        <p:nvPicPr>
          <p:cNvPr id="14" name="Gráfico 13" descr="Dinosaur Egg con relleno sólido">
            <a:extLst>
              <a:ext uri="{FF2B5EF4-FFF2-40B4-BE49-F238E27FC236}">
                <a16:creationId xmlns:a16="http://schemas.microsoft.com/office/drawing/2014/main" id="{CE34E564-734B-8382-36AF-046395DF4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0357" y="7358335"/>
            <a:ext cx="1272027" cy="12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B3E3-6D1A-7200-C5CC-3AD9E1D7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A8F47D-BFA8-BDAB-E17D-5EE83766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22" y="3444875"/>
            <a:ext cx="86551774" cy="4931392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3B0F168-9C1B-470C-5255-DE58D7075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Objetivos, Solución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0530E0-32A6-E474-95F4-784B0090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5E9D54-D5A9-FE2A-520E-858D72BC7E86}"/>
              </a:ext>
            </a:extLst>
          </p:cNvPr>
          <p:cNvSpPr txBox="1"/>
          <p:nvPr/>
        </p:nvSpPr>
        <p:spPr>
          <a:xfrm>
            <a:off x="4413250" y="4057868"/>
            <a:ext cx="13563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800" dirty="0">
                <a:solidFill>
                  <a:schemeClr val="bg1"/>
                </a:solidFill>
                <a:effectLst/>
                <a:latin typeface=".AppleSystemUIFont"/>
              </a:rPr>
              <a:t>Por primera vez, uniremos </a:t>
            </a:r>
            <a:r>
              <a:rPr lang="es-CL" sz="4800" dirty="0" err="1">
                <a:solidFill>
                  <a:schemeClr val="bg1"/>
                </a:solidFill>
                <a:effectLst/>
                <a:latin typeface=".AppleSystemUIFont"/>
              </a:rPr>
              <a:t>brokers</a:t>
            </a:r>
            <a:r>
              <a:rPr lang="es-CL" sz="4800" dirty="0">
                <a:solidFill>
                  <a:schemeClr val="bg1"/>
                </a:solidFill>
                <a:effectLst/>
                <a:latin typeface=".AppleSystemUIFont"/>
              </a:rPr>
              <a:t> latinoamericanos e inmobiliarias mexicanas en una red estratégica que transformará el mercado inmobiliario regional, creando oportunidades inéditas de colaboración e inversión.</a:t>
            </a:r>
          </a:p>
        </p:txBody>
      </p:sp>
    </p:spTree>
    <p:extLst>
      <p:ext uri="{BB962C8B-B14F-4D97-AF65-F5344CB8AC3E}">
        <p14:creationId xmlns:p14="http://schemas.microsoft.com/office/powerpoint/2010/main" val="256237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FE22-1A19-E127-CE27-FBD5E385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214775-C3A6-F17F-E74B-6C62FD291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Objetivos, Soluciones Específicas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8224D4-9541-6936-D0AF-09986D8B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10940017"/>
            <a:ext cx="24536400" cy="7386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DF9FB9-1B96-84E7-FE9E-8878838DE591}"/>
              </a:ext>
            </a:extLst>
          </p:cNvPr>
          <p:cNvSpPr txBox="1"/>
          <p:nvPr/>
        </p:nvSpPr>
        <p:spPr>
          <a:xfrm>
            <a:off x="1898650" y="2759075"/>
            <a:ext cx="16306800" cy="6347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Plataforma centralizada: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Crear un espacio digital donde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e inmobiliarias puedan interactuar directamente, compartir información y generar acuerdos de colaboración.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Red de contactos activa: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Implementar una red dinámica que facilite el intercambio de proyectos, tendencias de mercado y oportunidades comerciales entre las partes.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Automatización de procesos: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Herramientas que permitan a los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brokers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conocer ofertas mexicanas relevantes, integrando sistemas CRM para mejorar la gestión y seguimiento de leads.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Estrategias de visibilidad: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Diseñar campañas de marketing y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networking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 para posicionar a México como un destino atractivo para inversiones inmobiliarias internacionales.</a:t>
            </a:r>
          </a:p>
        </p:txBody>
      </p:sp>
    </p:spTree>
    <p:extLst>
      <p:ext uri="{BB962C8B-B14F-4D97-AF65-F5344CB8AC3E}">
        <p14:creationId xmlns:p14="http://schemas.microsoft.com/office/powerpoint/2010/main" val="353378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923330"/>
          </a:xfrm>
        </p:spPr>
        <p:txBody>
          <a:bodyPr/>
          <a:lstStyle/>
          <a:p>
            <a:r>
              <a:rPr lang="es-CL" sz="6000" dirty="0"/>
              <a:t>Metodología y su aplicación</a:t>
            </a:r>
            <a:endParaRPr lang="es-CL" sz="6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52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1883-6CE9-ACCF-27D8-876D4A4A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9D0E-C129-703E-D2D7-0C462302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61EF7-53E6-07EA-D37A-13F27B4F40F3}"/>
              </a:ext>
            </a:extLst>
          </p:cNvPr>
          <p:cNvSpPr txBox="1"/>
          <p:nvPr/>
        </p:nvSpPr>
        <p:spPr>
          <a:xfrm>
            <a:off x="2963825" y="4623623"/>
            <a:ext cx="11811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8800" b="1" dirty="0">
                <a:solidFill>
                  <a:srgbClr val="0E0E0E"/>
                </a:solidFill>
                <a:effectLst/>
                <a:latin typeface=".AppleSystemUIFont"/>
              </a:rPr>
              <a:t>METODOLOGÍA AGIL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D70C0D11-45FF-B47B-283D-F7D9C257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  <p:pic>
        <p:nvPicPr>
          <p:cNvPr id="5" name="Gráfico 4" descr="Continuous Improvement con relleno sólido">
            <a:extLst>
              <a:ext uri="{FF2B5EF4-FFF2-40B4-BE49-F238E27FC236}">
                <a16:creationId xmlns:a16="http://schemas.microsoft.com/office/drawing/2014/main" id="{92B1335A-AC43-14C0-D838-69A90BD56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63750" y="5273675"/>
            <a:ext cx="85344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BD77-1A42-8B43-834D-69BD4D2D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B95EC-5C47-9DD2-BF5A-980ABAA6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38545D-EAB5-6F62-6A85-6AD7C353C1EE}"/>
              </a:ext>
            </a:extLst>
          </p:cNvPr>
          <p:cNvSpPr txBox="1"/>
          <p:nvPr/>
        </p:nvSpPr>
        <p:spPr>
          <a:xfrm>
            <a:off x="1363625" y="2530475"/>
            <a:ext cx="150114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Colaboración constante: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</a:t>
            </a:r>
            <a:r>
              <a:rPr lang="es-CL" sz="3600" b="1" dirty="0" err="1">
                <a:solidFill>
                  <a:srgbClr val="000000"/>
                </a:solidFill>
                <a:effectLst/>
                <a:latin typeface=".AppleSystemUIFontMonospaced"/>
              </a:rPr>
              <a:t>Feedback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 semanal con </a:t>
            </a:r>
            <a:r>
              <a:rPr lang="es-CL" sz="3600" b="1" dirty="0" err="1">
                <a:solidFill>
                  <a:srgbClr val="000000"/>
                </a:solidFill>
                <a:effectLst/>
                <a:latin typeface=".AppleSystemUIFontMonospaced"/>
              </a:rPr>
              <a:t>stakeholders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: Asegurar alineación y adaptación.</a:t>
            </a:r>
          </a:p>
          <a:p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Enfoque iterativo: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Cada Sprint entrega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un incremento funcional.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Basado en las prioridades y cambios identificados.</a:t>
            </a:r>
            <a:b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</a:br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Entrega incremental: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Producto usable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 en cada iteración.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Evolución basada en </a:t>
            </a:r>
            <a:r>
              <a:rPr lang="es-CL" sz="3600" b="1" dirty="0">
                <a:solidFill>
                  <a:srgbClr val="000000"/>
                </a:solidFill>
                <a:effectLst/>
                <a:latin typeface=".AppleSystemUIFontMonospaced"/>
              </a:rPr>
              <a:t>adaptación continua</a:t>
            </a:r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.</a:t>
            </a:r>
            <a:b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</a:br>
            <a:endParaRPr lang="es-CL" sz="36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Adaptación a cambios:</a:t>
            </a:r>
          </a:p>
          <a:p>
            <a:r>
              <a:rPr lang="es-CL" sz="3600" dirty="0">
                <a:solidFill>
                  <a:srgbClr val="000000"/>
                </a:solidFill>
                <a:effectLst/>
                <a:latin typeface=".AppleSystemUIFontMonospaced"/>
              </a:rPr>
              <a:t>  - Incorporar nuevos requisitos en el próximo Sprint.</a:t>
            </a:r>
          </a:p>
          <a:p>
            <a:endParaRPr lang="es-CL" sz="3200" dirty="0">
              <a:solidFill>
                <a:srgbClr val="000000"/>
              </a:solidFill>
              <a:effectLst/>
              <a:latin typeface=".AppleSystemUIFontMonospaced"/>
            </a:endParaRP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A3FD45CA-EAE1-08A2-9371-78603610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07EE-9261-695D-05C0-53E8BC16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F3FA7-E690-6D09-61C5-BF675C97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Metodología y su aplicación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11B382-45A0-D7AB-BCCD-8ACB512AEA07}"/>
              </a:ext>
            </a:extLst>
          </p:cNvPr>
          <p:cNvSpPr txBox="1"/>
          <p:nvPr/>
        </p:nvSpPr>
        <p:spPr>
          <a:xfrm>
            <a:off x="1517650" y="2759075"/>
            <a:ext cx="10668000" cy="731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3200" dirty="0">
                <a:solidFill>
                  <a:srgbClr val="000000"/>
                </a:solidFill>
                <a:effectLst/>
                <a:latin typeface=".AppleSystemUIFontMonospaced"/>
              </a:rPr>
              <a:t>División en </a:t>
            </a:r>
            <a:r>
              <a:rPr lang="es-CL" sz="3200" dirty="0" err="1">
                <a:solidFill>
                  <a:srgbClr val="000000"/>
                </a:solidFill>
                <a:effectLst/>
                <a:latin typeface=".AppleSystemUIFontMonospaced"/>
              </a:rPr>
              <a:t>Sprints</a:t>
            </a:r>
            <a:r>
              <a:rPr lang="es-CL" sz="3200" dirty="0">
                <a:solidFill>
                  <a:srgbClr val="000000"/>
                </a:solidFill>
                <a:effectLst/>
                <a:latin typeface=".AppleSystemUIFontMonospaced"/>
              </a:rPr>
              <a:t>:</a:t>
            </a:r>
          </a:p>
          <a:p>
            <a:endParaRPr lang="es-CL" sz="3200" dirty="0">
              <a:solidFill>
                <a:srgbClr val="000000"/>
              </a:solidFill>
              <a:effectLst/>
              <a:latin typeface=".AppleSystemUIFontMonospaced"/>
            </a:endParaRP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Descubrimiento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Crear la plataforma y medir su </a:t>
            </a:r>
            <a:r>
              <a:rPr lang="es-CL" sz="3200" dirty="0" err="1">
                <a:solidFill>
                  <a:srgbClr val="0E0E0E"/>
                </a:solidFill>
                <a:effectLst/>
                <a:latin typeface=".AppleSystemUIFont"/>
              </a:rPr>
              <a:t>lantecia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, tiempos de respuesta y conexión</a:t>
            </a:r>
            <a:endParaRPr lang="es-CL" sz="3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Estrategia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Mejorar las conexiones y optimizar las herramientas de la aplicación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Construcción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Levantar la plataforma con las bases creadas, habilitar su uso y prueba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Refinamiento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Crear funciones que hagan mas dinámica la respuesta y gestión de las solicitudes.</a:t>
            </a:r>
          </a:p>
          <a:p>
            <a:pPr>
              <a:spcBef>
                <a:spcPts val="900"/>
              </a:spcBef>
            </a:pP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5. </a:t>
            </a:r>
            <a:r>
              <a:rPr lang="es-CL" sz="3200" b="1" dirty="0">
                <a:solidFill>
                  <a:srgbClr val="0E0E0E"/>
                </a:solidFill>
                <a:effectLst/>
                <a:latin typeface=".AppleSystemUIFont"/>
              </a:rPr>
              <a:t>Despliegue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CL" sz="3200" dirty="0">
                <a:solidFill>
                  <a:srgbClr val="0E0E0E"/>
                </a:solidFill>
                <a:latin typeface=".AppleSystemUIFont"/>
              </a:rPr>
              <a:t>Testeo y paso a producción</a:t>
            </a:r>
            <a:r>
              <a:rPr lang="es-CL" sz="3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pic>
        <p:nvPicPr>
          <p:cNvPr id="6" name="Gráfico 5" descr="Badge New con relleno sólido">
            <a:extLst>
              <a:ext uri="{FF2B5EF4-FFF2-40B4-BE49-F238E27FC236}">
                <a16:creationId xmlns:a16="http://schemas.microsoft.com/office/drawing/2014/main" id="{78B3F33A-A3DC-64B0-BA10-8AA6C633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76" y="3216275"/>
            <a:ext cx="13868400" cy="13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960F-AD29-CEFA-7F3E-64B33586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D08CEB7-9239-3466-51E2-3330807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</a:t>
            </a:r>
            <a:r>
              <a:rPr lang="es-CL" sz="4800" dirty="0" err="1"/>
              <a:t>KanBan</a:t>
            </a:r>
            <a:r>
              <a:rPr lang="es-CL" sz="4800" dirty="0"/>
              <a:t> en desarrollo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E6D5-A23E-D1E9-A5DE-E7CEEB82D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7" y="1882775"/>
            <a:ext cx="1840964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7F8B-FF34-B213-C960-048BC822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02D7949-7041-E73A-D2E8-5F6A8653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Muestra de Tarea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D3EF0E-26AE-5B48-39C3-7D30CE49E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21" y="2676525"/>
            <a:ext cx="13762858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38170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45790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Problemática y </a:t>
            </a:r>
          </a:p>
          <a:p>
            <a:pPr algn="l"/>
            <a:r>
              <a:rPr lang="es-CL" sz="3000" dirty="0"/>
              <a:t>Objetivos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8DCEDB-0701-9E4F-B841-31F2AEF95FCF}"/>
              </a:ext>
            </a:extLst>
          </p:cNvPr>
          <p:cNvSpPr txBox="1">
            <a:spLocks/>
          </p:cNvSpPr>
          <p:nvPr/>
        </p:nvSpPr>
        <p:spPr>
          <a:xfrm>
            <a:off x="14771968" y="4782489"/>
            <a:ext cx="472888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Diagramas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C1579C5-4858-4D42-8518-8DA881E7E42D}"/>
              </a:ext>
            </a:extLst>
          </p:cNvPr>
          <p:cNvSpPr txBox="1">
            <a:spLocks/>
          </p:cNvSpPr>
          <p:nvPr/>
        </p:nvSpPr>
        <p:spPr>
          <a:xfrm>
            <a:off x="14656174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17262" y="9194781"/>
            <a:ext cx="416597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Metodología su aplicación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7BC9C2C-1609-FF42-8176-8EB1FA8D8551}"/>
              </a:ext>
            </a:extLst>
          </p:cNvPr>
          <p:cNvSpPr txBox="1">
            <a:spLocks/>
          </p:cNvSpPr>
          <p:nvPr/>
        </p:nvSpPr>
        <p:spPr>
          <a:xfrm>
            <a:off x="14779065" y="7026177"/>
            <a:ext cx="418390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Topología y Pruebas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432781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0BE2EF9-7124-C94F-B2CA-C7A9C485A48E}"/>
              </a:ext>
            </a:extLst>
          </p:cNvPr>
          <p:cNvSpPr txBox="1">
            <a:spLocks/>
          </p:cNvSpPr>
          <p:nvPr/>
        </p:nvSpPr>
        <p:spPr>
          <a:xfrm>
            <a:off x="14656174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782488"/>
            <a:ext cx="45790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Equipo de trabajo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2CB9A8-3F8A-B668-ED24-0AA7761B81B1}"/>
              </a:ext>
            </a:extLst>
          </p:cNvPr>
          <p:cNvSpPr txBox="1">
            <a:spLocks/>
          </p:cNvSpPr>
          <p:nvPr/>
        </p:nvSpPr>
        <p:spPr>
          <a:xfrm>
            <a:off x="14779065" y="9108535"/>
            <a:ext cx="418390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Resultados y Conclusión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47E213-8CB4-3809-6F37-C42FC2C1CC1D}"/>
              </a:ext>
            </a:extLst>
          </p:cNvPr>
          <p:cNvSpPr txBox="1">
            <a:spLocks/>
          </p:cNvSpPr>
          <p:nvPr/>
        </p:nvSpPr>
        <p:spPr>
          <a:xfrm>
            <a:off x="14656174" y="834653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D466-51CF-8936-1A00-7F48DC802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5E2613E-7FB3-1A0C-1616-BDE96003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Metodología y su aplicación, Proyecto finalizado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C6393-B4BB-499E-6948-F135C7B1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61" y="1997075"/>
            <a:ext cx="171891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3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50" y="9007475"/>
            <a:ext cx="13411200" cy="1015663"/>
          </a:xfrm>
        </p:spPr>
        <p:txBody>
          <a:bodyPr/>
          <a:lstStyle/>
          <a:p>
            <a:r>
              <a:rPr lang="es-CL" sz="6600" dirty="0"/>
              <a:t>Diagramas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DF77-F86B-F74C-7538-DF726F59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B91FA6B-6C0D-62B1-0152-C68609296092}"/>
              </a:ext>
            </a:extLst>
          </p:cNvPr>
          <p:cNvSpPr txBox="1"/>
          <p:nvPr/>
        </p:nvSpPr>
        <p:spPr>
          <a:xfrm>
            <a:off x="6032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chemeClr val="bg1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latin typeface=".AppleSystemUIFont"/>
              </a:rPr>
              <a:t>Secuencia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42A5D5-0595-3AA0-E108-420CE23F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-1670891"/>
            <a:ext cx="11626850" cy="16453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509A7B-A4AB-BA67-DC51-10193982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756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8AD3-DD37-4A0B-D895-1E6AF099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EFBC8-1301-EBF1-DFB0-10B734A0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3A0456-F09F-1044-7F56-3D30635110DE}"/>
              </a:ext>
            </a:extLst>
          </p:cNvPr>
          <p:cNvSpPr txBox="1"/>
          <p:nvPr/>
        </p:nvSpPr>
        <p:spPr>
          <a:xfrm>
            <a:off x="6032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chemeClr val="bg1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latin typeface=".AppleSystemUIFont"/>
              </a:rPr>
              <a:t>Secuencia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5B8A92-EF5C-FCC8-AEC9-E6B1A0FD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879475"/>
            <a:ext cx="6540500" cy="9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6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4D22-2B12-6501-FBFE-0845F719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3380B-B81A-A906-D516-D7DFC86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B4CDD0-80BB-7684-71FC-37B80650CC9B}"/>
              </a:ext>
            </a:extLst>
          </p:cNvPr>
          <p:cNvSpPr txBox="1"/>
          <p:nvPr/>
        </p:nvSpPr>
        <p:spPr>
          <a:xfrm>
            <a:off x="6794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effectLst/>
                <a:highlight>
                  <a:srgbClr val="257CE1"/>
                </a:highlight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chemeClr val="tx1"/>
                </a:solidFill>
                <a:latin typeface=".AppleSystemUIFont"/>
              </a:rPr>
              <a:t>Secuencia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AFBC6-B99A-7AD7-D7D9-8F06DBFA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0" y="2794268"/>
            <a:ext cx="13513286" cy="57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1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E6A0-9B45-374B-E2ED-BB8F02624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D7C148-E757-CDD7-8ACE-72BB9328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2" y="396875"/>
            <a:ext cx="13086981" cy="9525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759E79-92C5-863D-0FB4-675ABA05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800" dirty="0"/>
              <a:t>Diagramas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E92ABC-9FEC-DCF0-72EA-4510835BB6D4}"/>
              </a:ext>
            </a:extLst>
          </p:cNvPr>
          <p:cNvSpPr txBox="1"/>
          <p:nvPr/>
        </p:nvSpPr>
        <p:spPr>
          <a:xfrm>
            <a:off x="679450" y="3216275"/>
            <a:ext cx="76962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Modelo de datos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rgbClr val="0E0E0E"/>
                </a:solidFill>
                <a:effectLst/>
                <a:latin typeface=".AppleSystemUIFont"/>
              </a:rPr>
              <a:t>Arquitectura</a:t>
            </a: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s-CL" sz="4000" b="1" dirty="0">
                <a:solidFill>
                  <a:schemeClr val="tx1"/>
                </a:solidFill>
                <a:effectLst/>
                <a:latin typeface=".AppleSystemUIFont"/>
              </a:rPr>
              <a:t>Comunicación</a:t>
            </a: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CL" sz="40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s-CL" sz="4000" b="1" dirty="0">
                <a:solidFill>
                  <a:schemeClr val="bg1"/>
                </a:solidFill>
                <a:highlight>
                  <a:srgbClr val="257CE1"/>
                </a:highlight>
                <a:latin typeface=".AppleSystemUIFont"/>
              </a:rPr>
              <a:t>Secuencia</a:t>
            </a:r>
          </a:p>
        </p:txBody>
      </p:sp>
    </p:spTree>
    <p:extLst>
      <p:ext uri="{BB962C8B-B14F-4D97-AF65-F5344CB8AC3E}">
        <p14:creationId xmlns:p14="http://schemas.microsoft.com/office/powerpoint/2010/main" val="2569459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82F6FD6-1C73-614C-9E43-C2B06CB79187}"/>
              </a:ext>
            </a:extLst>
          </p:cNvPr>
          <p:cNvSpPr txBox="1">
            <a:spLocks/>
          </p:cNvSpPr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5EFAEF-A11B-A149-9B79-BE1A1D03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753" y="5426075"/>
            <a:ext cx="9020022" cy="1015663"/>
          </a:xfrm>
        </p:spPr>
        <p:txBody>
          <a:bodyPr/>
          <a:lstStyle/>
          <a:p>
            <a:pPr algn="l"/>
            <a:r>
              <a:rPr lang="es-CL" sz="6600" dirty="0"/>
              <a:t>Topología y pruebas</a:t>
            </a:r>
          </a:p>
        </p:txBody>
      </p:sp>
    </p:spTree>
    <p:extLst>
      <p:ext uri="{BB962C8B-B14F-4D97-AF65-F5344CB8AC3E}">
        <p14:creationId xmlns:p14="http://schemas.microsoft.com/office/powerpoint/2010/main" val="97971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F4DF6-D63F-D02E-7C04-9A794EAE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1F55B471-F385-B44E-D529-D18D07820B92}"/>
              </a:ext>
            </a:extLst>
          </p:cNvPr>
          <p:cNvSpPr/>
          <p:nvPr/>
        </p:nvSpPr>
        <p:spPr>
          <a:xfrm>
            <a:off x="4206393" y="7358435"/>
            <a:ext cx="283057" cy="243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53451C2-745F-8086-D4C0-621A3D66E36C}"/>
              </a:ext>
            </a:extLst>
          </p:cNvPr>
          <p:cNvSpPr/>
          <p:nvPr/>
        </p:nvSpPr>
        <p:spPr>
          <a:xfrm>
            <a:off x="14870537" y="7358435"/>
            <a:ext cx="283057" cy="243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076025-04BC-0315-F07A-D83DED9F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Topología y pruebas</a:t>
            </a:r>
            <a:endParaRPr lang="es-CL" dirty="0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297302B-0D35-2B7A-4E43-5266338AB98C}"/>
              </a:ext>
            </a:extLst>
          </p:cNvPr>
          <p:cNvSpPr/>
          <p:nvPr/>
        </p:nvSpPr>
        <p:spPr>
          <a:xfrm>
            <a:off x="6470650" y="2073275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/>
              <a:t>INTERNET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3E15D2D7-862F-416B-738C-7D3EFBC9DAE3}"/>
              </a:ext>
            </a:extLst>
          </p:cNvPr>
          <p:cNvSpPr/>
          <p:nvPr/>
        </p:nvSpPr>
        <p:spPr>
          <a:xfrm>
            <a:off x="2432050" y="3944409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CDN (PARA WEB APP)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FF914F9-22CF-D864-DA59-5DD8C1239ED1}"/>
              </a:ext>
            </a:extLst>
          </p:cNvPr>
          <p:cNvSpPr/>
          <p:nvPr/>
        </p:nvSpPr>
        <p:spPr>
          <a:xfrm>
            <a:off x="10926181" y="3961566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PUSH SERVICES (PARA IONIC)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4F82345-E20B-475A-DB87-A00902211C68}"/>
              </a:ext>
            </a:extLst>
          </p:cNvPr>
          <p:cNvSpPr/>
          <p:nvPr/>
        </p:nvSpPr>
        <p:spPr>
          <a:xfrm>
            <a:off x="3041650" y="5615630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HEROKU (BACKEND / API)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4E52C51-360F-718C-BE3D-76A60D157057}"/>
              </a:ext>
            </a:extLst>
          </p:cNvPr>
          <p:cNvSpPr/>
          <p:nvPr/>
        </p:nvSpPr>
        <p:spPr>
          <a:xfrm>
            <a:off x="10585450" y="5615630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FIREBASE (NOTIFICACIONES PUSH)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50ECDEC-FE63-58C3-CDB9-92836E19223B}"/>
              </a:ext>
            </a:extLst>
          </p:cNvPr>
          <p:cNvSpPr/>
          <p:nvPr/>
        </p:nvSpPr>
        <p:spPr>
          <a:xfrm>
            <a:off x="6470650" y="7168763"/>
            <a:ext cx="6477000" cy="1219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WEBHOOKS (PARA PLATAFORMAS EXTERNAS)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2567188-05E5-CFBC-7058-6CC7910166B1}"/>
              </a:ext>
            </a:extLst>
          </p:cNvPr>
          <p:cNvSpPr/>
          <p:nvPr/>
        </p:nvSpPr>
        <p:spPr>
          <a:xfrm>
            <a:off x="6447925" y="8995897"/>
            <a:ext cx="6477000" cy="159830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SUPABASE</a:t>
            </a:r>
          </a:p>
          <a:p>
            <a:pPr algn="ctr"/>
            <a:r>
              <a:rPr lang="es-CL" sz="2800" dirty="0"/>
              <a:t>BASE DATOS</a:t>
            </a:r>
          </a:p>
          <a:p>
            <a:pPr algn="ctr"/>
            <a:r>
              <a:rPr lang="es-CL" sz="2800" dirty="0"/>
              <a:t>AUTENTICACIÓN</a:t>
            </a:r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F65CEDE8-0D11-9E93-31F9-3CEC2F186E6D}"/>
              </a:ext>
            </a:extLst>
          </p:cNvPr>
          <p:cNvSpPr/>
          <p:nvPr/>
        </p:nvSpPr>
        <p:spPr>
          <a:xfrm rot="10183019">
            <a:off x="6470650" y="3466042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96BE5F1E-07FD-D232-C582-CD5BD2943DC0}"/>
              </a:ext>
            </a:extLst>
          </p:cNvPr>
          <p:cNvSpPr/>
          <p:nvPr/>
        </p:nvSpPr>
        <p:spPr>
          <a:xfrm rot="667936">
            <a:off x="11347450" y="3466212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C0D2BDB7-2F8E-536B-1884-652D163EE8CD}"/>
              </a:ext>
            </a:extLst>
          </p:cNvPr>
          <p:cNvSpPr/>
          <p:nvPr/>
        </p:nvSpPr>
        <p:spPr>
          <a:xfrm rot="5400000">
            <a:off x="4990566" y="5187427"/>
            <a:ext cx="293168" cy="380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2E7178CF-1945-E205-5876-633196D57544}"/>
              </a:ext>
            </a:extLst>
          </p:cNvPr>
          <p:cNvSpPr/>
          <p:nvPr/>
        </p:nvSpPr>
        <p:spPr>
          <a:xfrm rot="5400000">
            <a:off x="14200216" y="5181610"/>
            <a:ext cx="304804" cy="3810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48772B97-7291-20B6-F1FC-6B5A0E595B2D}"/>
              </a:ext>
            </a:extLst>
          </p:cNvPr>
          <p:cNvSpPr/>
          <p:nvPr/>
        </p:nvSpPr>
        <p:spPr>
          <a:xfrm rot="6882670">
            <a:off x="12995805" y="7074914"/>
            <a:ext cx="387485" cy="312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D79D368B-BFB2-4FBF-8300-BEF19F5C6495}"/>
              </a:ext>
            </a:extLst>
          </p:cNvPr>
          <p:cNvSpPr/>
          <p:nvPr/>
        </p:nvSpPr>
        <p:spPr>
          <a:xfrm>
            <a:off x="4206393" y="9553663"/>
            <a:ext cx="1945467" cy="482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0B482227-C695-3AB4-EBAE-13A054BCD2EA}"/>
              </a:ext>
            </a:extLst>
          </p:cNvPr>
          <p:cNvSpPr/>
          <p:nvPr/>
        </p:nvSpPr>
        <p:spPr>
          <a:xfrm rot="10800000">
            <a:off x="13211984" y="9553663"/>
            <a:ext cx="1945467" cy="482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54725D7A-D3D7-B814-F860-898B199D5E62}"/>
              </a:ext>
            </a:extLst>
          </p:cNvPr>
          <p:cNvSpPr/>
          <p:nvPr/>
        </p:nvSpPr>
        <p:spPr>
          <a:xfrm rot="3251685">
            <a:off x="6027301" y="7062778"/>
            <a:ext cx="387485" cy="312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205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58081-F795-7577-8C0F-31C76F97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CF144-8677-6AE3-359D-077B37FC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CL" sz="4800" dirty="0"/>
              <a:t>Topología y pruebas</a:t>
            </a:r>
            <a:endParaRPr lang="es-CL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53122201-E8E4-553E-4928-7CCAA9A63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815446"/>
              </p:ext>
            </p:extLst>
          </p:nvPr>
        </p:nvGraphicFramePr>
        <p:xfrm>
          <a:off x="2127250" y="1455278"/>
          <a:ext cx="15163800" cy="8429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7871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AB15F6E-4DD6-0647-EF57-2FCC3CD6F3C0}"/>
              </a:ext>
            </a:extLst>
          </p:cNvPr>
          <p:cNvSpPr txBox="1">
            <a:spLocks/>
          </p:cNvSpPr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F48FFCB-5E44-EDEE-2659-BCECB169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50" y="7407275"/>
            <a:ext cx="8153400" cy="2031325"/>
          </a:xfrm>
        </p:spPr>
        <p:txBody>
          <a:bodyPr/>
          <a:lstStyle/>
          <a:p>
            <a:pPr algn="l"/>
            <a:r>
              <a:rPr lang="es-CL" sz="6600" dirty="0"/>
              <a:t>Resultados y Conclusión</a:t>
            </a:r>
          </a:p>
        </p:txBody>
      </p:sp>
    </p:spTree>
    <p:extLst>
      <p:ext uri="{BB962C8B-B14F-4D97-AF65-F5344CB8AC3E}">
        <p14:creationId xmlns:p14="http://schemas.microsoft.com/office/powerpoint/2010/main" val="17571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</p:spPr>
        <p:txBody>
          <a:bodyPr/>
          <a:lstStyle/>
          <a:p>
            <a:pPr algn="r"/>
            <a:r>
              <a:rPr lang="es-CL" sz="6600" dirty="0"/>
              <a:t>Equipo de trabajo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4FF545-BFB2-69E3-104F-3CA7509F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9764" y="-810167"/>
            <a:ext cx="20343628" cy="10792945"/>
          </a:xfrm>
          <a:prstGeom prst="rect">
            <a:avLst/>
          </a:prstGeom>
        </p:spPr>
      </p:pic>
      <p:pic>
        <p:nvPicPr>
          <p:cNvPr id="2" name="get">
            <a:hlinkClick r:id="" action="ppaction://media"/>
            <a:extLst>
              <a:ext uri="{FF2B5EF4-FFF2-40B4-BE49-F238E27FC236}">
                <a16:creationId xmlns:a16="http://schemas.microsoft.com/office/drawing/2014/main" id="{B45D2B70-1FD3-6BBB-ECA3-0A2B533DF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553" y="-212725"/>
            <a:ext cx="18364994" cy="9871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33DC64-C98C-AA57-9089-FB2DCDF215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072" y="-536898"/>
            <a:ext cx="20343628" cy="16642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288908-181E-D369-97B9-FA4FD113EF01}"/>
              </a:ext>
            </a:extLst>
          </p:cNvPr>
          <p:cNvSpPr txBox="1"/>
          <p:nvPr/>
        </p:nvSpPr>
        <p:spPr>
          <a:xfrm>
            <a:off x="879245" y="419458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dirty="0">
                <a:solidFill>
                  <a:schemeClr val="bg1"/>
                </a:solidFill>
              </a:rPr>
              <a:t>RESULTADOS - DEMO</a:t>
            </a:r>
          </a:p>
        </p:txBody>
      </p:sp>
    </p:spTree>
    <p:extLst>
      <p:ext uri="{BB962C8B-B14F-4D97-AF65-F5344CB8AC3E}">
        <p14:creationId xmlns:p14="http://schemas.microsoft.com/office/powerpoint/2010/main" val="22099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8E1FD-0BF4-6E42-BE25-B092E08D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North America con relleno sólido">
            <a:extLst>
              <a:ext uri="{FF2B5EF4-FFF2-40B4-BE49-F238E27FC236}">
                <a16:creationId xmlns:a16="http://schemas.microsoft.com/office/drawing/2014/main" id="{32A6C977-44AA-AD9C-36BA-5C9490D4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50" y="-6392623"/>
            <a:ext cx="12275898" cy="122758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3681CA-B459-ADE2-56B1-5F392BB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3450" y="930275"/>
            <a:ext cx="7848600" cy="923330"/>
          </a:xfrm>
        </p:spPr>
        <p:txBody>
          <a:bodyPr/>
          <a:lstStyle/>
          <a:p>
            <a:r>
              <a:rPr lang="es-CL" sz="6000" dirty="0">
                <a:solidFill>
                  <a:schemeClr val="tx2"/>
                </a:solidFill>
              </a:rPr>
              <a:t>Conclusión</a:t>
            </a:r>
          </a:p>
        </p:txBody>
      </p:sp>
      <p:pic>
        <p:nvPicPr>
          <p:cNvPr id="9" name="Gráfico 8" descr="South America con relleno sólido">
            <a:extLst>
              <a:ext uri="{FF2B5EF4-FFF2-40B4-BE49-F238E27FC236}">
                <a16:creationId xmlns:a16="http://schemas.microsoft.com/office/drawing/2014/main" id="{7C0B2080-9648-D392-CB35-1BA358F97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7800" y="5883275"/>
            <a:ext cx="7219950" cy="7219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37E59B-57A7-ECC2-E42D-375E58093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1262342"/>
            <a:ext cx="8131270" cy="81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8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0A4D-C314-2A9B-4168-5FC8B849A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20A65-D048-8BA0-05A9-675B3DC52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349" y="8626475"/>
            <a:ext cx="8749511" cy="738664"/>
          </a:xfrm>
        </p:spPr>
        <p:txBody>
          <a:bodyPr/>
          <a:lstStyle/>
          <a:p>
            <a:r>
              <a:rPr lang="es-CL" sz="4800" spc="-10" dirty="0"/>
              <a:t>INMO - BROKERS</a:t>
            </a:r>
            <a:endParaRPr lang="es-CL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5108B-7C52-936E-9851-EA055CC55D9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27450" y="9617075"/>
            <a:ext cx="7911311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dirty="0">
                <a:latin typeface="Arial"/>
                <a:cs typeface="Arial"/>
              </a:rPr>
              <a:t>Luis Ledezma</a:t>
            </a:r>
            <a:endParaRPr lang="es-CL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Arial"/>
                <a:cs typeface="Arial"/>
              </a:rPr>
              <a:t>Víctor Bastías</a:t>
            </a:r>
          </a:p>
          <a:p>
            <a:r>
              <a:rPr lang="es-CL" sz="2400" b="1" dirty="0">
                <a:latin typeface="Arial"/>
                <a:cs typeface="Arial"/>
              </a:rPr>
              <a:t>				Maipú, 22 Diciembre 2024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6912B80-CC20-FCC1-2267-ED744FFAB9E7}"/>
              </a:ext>
            </a:extLst>
          </p:cNvPr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CAPSTONE</a:t>
            </a:r>
          </a:p>
        </p:txBody>
      </p:sp>
    </p:spTree>
    <p:extLst>
      <p:ext uri="{BB962C8B-B14F-4D97-AF65-F5344CB8AC3E}">
        <p14:creationId xmlns:p14="http://schemas.microsoft.com/office/powerpoint/2010/main" val="17021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0" y="775509"/>
            <a:ext cx="4432456" cy="738664"/>
          </a:xfrm>
        </p:spPr>
        <p:txBody>
          <a:bodyPr/>
          <a:lstStyle/>
          <a:p>
            <a:r>
              <a:rPr lang="es-CL" dirty="0"/>
              <a:t>Luis Ledezma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71C46D1-083E-F3AB-F094-530B0388328C}"/>
              </a:ext>
            </a:extLst>
          </p:cNvPr>
          <p:cNvSpPr txBox="1">
            <a:spLocks/>
          </p:cNvSpPr>
          <p:nvPr/>
        </p:nvSpPr>
        <p:spPr>
          <a:xfrm>
            <a:off x="1136650" y="1997075"/>
            <a:ext cx="8915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b="1" dirty="0">
                <a:solidFill>
                  <a:srgbClr val="0E0E0E"/>
                </a:solidFill>
                <a:effectLst/>
                <a:latin typeface=".AppleSystemUIFont"/>
              </a:rPr>
              <a:t>Director de Desarrollo Tecnológico</a:t>
            </a:r>
            <a:endParaRPr lang="es-CL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FF48784-F558-B399-2533-1392AEB82D6D}"/>
              </a:ext>
            </a:extLst>
          </p:cNvPr>
          <p:cNvSpPr txBox="1">
            <a:spLocks/>
          </p:cNvSpPr>
          <p:nvPr/>
        </p:nvSpPr>
        <p:spPr>
          <a:xfrm>
            <a:off x="2203450" y="2902545"/>
            <a:ext cx="16306800" cy="64633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Programación y desarrollo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Diseño técnico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Pruebas y resolución de errores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Documentación técnica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Innovación tecnológica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Integraciones</a:t>
            </a:r>
          </a:p>
          <a:p>
            <a:pPr algn="r">
              <a:spcBef>
                <a:spcPts val="900"/>
              </a:spcBef>
            </a:pP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Implementación exitosa de un sistema funcional adaptado a las necesidades del proyecto.</a:t>
            </a: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Optimización de recursos tecnológicos para cumplir con los objetivos establecidos.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D1863D-18A7-FEB7-556F-F2EFB9F8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585" y="0"/>
            <a:ext cx="7893515" cy="12638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2FBB805-899F-5094-769F-39546458B009}"/>
              </a:ext>
            </a:extLst>
          </p:cNvPr>
          <p:cNvSpPr txBox="1"/>
          <p:nvPr/>
        </p:nvSpPr>
        <p:spPr>
          <a:xfrm>
            <a:off x="12414250" y="307665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bg1"/>
                </a:solidFill>
              </a:rPr>
              <a:t>Roles y objetivos</a:t>
            </a:r>
            <a:endParaRPr lang="es-CL" sz="2800" b="1" dirty="0">
              <a:solidFill>
                <a:schemeClr val="bg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3ED5EE5-C5BF-051A-A50F-2C01070B76C6}"/>
              </a:ext>
            </a:extLst>
          </p:cNvPr>
          <p:cNvSpPr/>
          <p:nvPr/>
        </p:nvSpPr>
        <p:spPr>
          <a:xfrm>
            <a:off x="14008100" y="2417120"/>
            <a:ext cx="3352800" cy="3429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6C16-9465-FE07-35C4-635EC811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B7491-770A-E577-8664-6C77CA44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0" y="775509"/>
            <a:ext cx="4432456" cy="738664"/>
          </a:xfrm>
        </p:spPr>
        <p:txBody>
          <a:bodyPr/>
          <a:lstStyle/>
          <a:p>
            <a:r>
              <a:rPr lang="es-CL" dirty="0"/>
              <a:t>Víctor Bastías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D4134EE-E625-5065-1ED0-D310853B685F}"/>
              </a:ext>
            </a:extLst>
          </p:cNvPr>
          <p:cNvSpPr txBox="1">
            <a:spLocks/>
          </p:cNvSpPr>
          <p:nvPr/>
        </p:nvSpPr>
        <p:spPr>
          <a:xfrm>
            <a:off x="1136650" y="1997075"/>
            <a:ext cx="14020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b="1" dirty="0">
                <a:solidFill>
                  <a:srgbClr val="0E0E0E"/>
                </a:solidFill>
                <a:effectLst/>
                <a:latin typeface=".AppleSystemUIFont"/>
              </a:rPr>
              <a:t>Director de Operaciones y Gestión de Proyectos</a:t>
            </a:r>
            <a:endParaRPr lang="es-CL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0BA0780-36AC-D93E-228C-8BBA220E4482}"/>
              </a:ext>
            </a:extLst>
          </p:cNvPr>
          <p:cNvSpPr txBox="1">
            <a:spLocks/>
          </p:cNvSpPr>
          <p:nvPr/>
        </p:nvSpPr>
        <p:spPr>
          <a:xfrm>
            <a:off x="2203450" y="2902545"/>
            <a:ext cx="16306800" cy="6347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Gestión de la logística del proyecto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Definición de objetivos</a:t>
            </a: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Coordinación de equipos</a:t>
            </a: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Relación con </a:t>
            </a:r>
            <a:r>
              <a:rPr lang="es-CL" sz="3600" b="1" dirty="0" err="1">
                <a:solidFill>
                  <a:srgbClr val="0E0E0E"/>
                </a:solidFill>
                <a:effectLst/>
                <a:latin typeface=".AppleSystemUIFont"/>
              </a:rPr>
              <a:t>stakeholders</a:t>
            </a: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CL" sz="3600" b="1" dirty="0">
                <a:solidFill>
                  <a:srgbClr val="0E0E0E"/>
                </a:solidFill>
                <a:effectLst/>
                <a:latin typeface=".AppleSystemUIFont"/>
              </a:rPr>
              <a:t>Gestión de la logística del proyecto</a:t>
            </a:r>
          </a:p>
          <a:p>
            <a:pPr>
              <a:spcBef>
                <a:spcPts val="900"/>
              </a:spcBef>
            </a:pPr>
            <a:endParaRPr lang="es-CL" sz="3600" dirty="0">
              <a:solidFill>
                <a:srgbClr val="0E0E0E"/>
              </a:solidFill>
              <a:effectLst/>
              <a:latin typeface=".AppleSystemUIFont"/>
            </a:endParaRP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Ejecución fluida del proyecto, asegurando que todos los entregables se completaran a tiempo y dentro del presupuesto.</a:t>
            </a:r>
          </a:p>
          <a:p>
            <a:pPr algn="r">
              <a:spcBef>
                <a:spcPts val="900"/>
              </a:spcBef>
            </a:pPr>
            <a:r>
              <a:rPr lang="es-CL" sz="3600" dirty="0">
                <a:solidFill>
                  <a:srgbClr val="0E0E0E"/>
                </a:solidFill>
                <a:effectLst/>
                <a:latin typeface=".AppleSystemUIFont"/>
              </a:rPr>
              <a:t>Éxito en la gestión de recursos humanos y materiales necesarios para el desarrollo del proyecto.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889561-5BF5-4E34-075F-87510E33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585" y="0"/>
            <a:ext cx="7893515" cy="12638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6DE7FE-2C4E-2D9C-273A-484C3D5D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308"/>
            <a:ext cx="7893515" cy="12638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CF863A-E10F-15E5-6796-258A85241891}"/>
              </a:ext>
            </a:extLst>
          </p:cNvPr>
          <p:cNvSpPr txBox="1"/>
          <p:nvPr/>
        </p:nvSpPr>
        <p:spPr>
          <a:xfrm>
            <a:off x="12414250" y="307665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bg1"/>
                </a:solidFill>
              </a:rPr>
              <a:t>Roles y objetivos</a:t>
            </a:r>
            <a:endParaRPr lang="es-CL" sz="2800" b="1" dirty="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A5D6C93-0E80-965F-4F15-D5B6C74F4251}"/>
              </a:ext>
            </a:extLst>
          </p:cNvPr>
          <p:cNvSpPr/>
          <p:nvPr/>
        </p:nvSpPr>
        <p:spPr>
          <a:xfrm>
            <a:off x="14008100" y="2417120"/>
            <a:ext cx="3352800" cy="3429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5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5BEF-C6CB-D142-BFA0-F95C5E30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</p:spPr>
        <p:txBody>
          <a:bodyPr/>
          <a:lstStyle/>
          <a:p>
            <a:pPr algn="r"/>
            <a:r>
              <a:rPr lang="es-CL" sz="4800" dirty="0"/>
              <a:t>TÍTULO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12877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4800" dirty="0"/>
              <a:t>Problemática y Objetivos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819678-F2AB-ABAD-BB3B-C2D74290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4090" y="3816810"/>
            <a:ext cx="24536400" cy="242536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959790-ACC5-2D99-9731-D39E63A02A87}"/>
              </a:ext>
            </a:extLst>
          </p:cNvPr>
          <p:cNvSpPr txBox="1"/>
          <p:nvPr/>
        </p:nvSpPr>
        <p:spPr>
          <a:xfrm>
            <a:off x="341279" y="4429331"/>
            <a:ext cx="1942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7200" b="1" dirty="0">
                <a:solidFill>
                  <a:schemeClr val="bg1"/>
                </a:solidFill>
              </a:rPr>
              <a:t>Unir un mercado silente, con Latinoamérica</a:t>
            </a:r>
            <a:endParaRPr lang="es-CL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9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39DC-3EF2-A71E-F3E2-2C1ABBC5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mbo 29">
            <a:extLst>
              <a:ext uri="{FF2B5EF4-FFF2-40B4-BE49-F238E27FC236}">
                <a16:creationId xmlns:a16="http://schemas.microsoft.com/office/drawing/2014/main" id="{F8F6CFA8-91B6-2125-5954-F4F9E206A1C1}"/>
              </a:ext>
            </a:extLst>
          </p:cNvPr>
          <p:cNvSpPr/>
          <p:nvPr/>
        </p:nvSpPr>
        <p:spPr>
          <a:xfrm>
            <a:off x="6113786" y="2458924"/>
            <a:ext cx="7376682" cy="769740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FE7C5E-A6AD-243A-4963-D6586C8C63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pic>
        <p:nvPicPr>
          <p:cNvPr id="8" name="Gráfico 7" descr="Home con relleno sólido">
            <a:extLst>
              <a:ext uri="{FF2B5EF4-FFF2-40B4-BE49-F238E27FC236}">
                <a16:creationId xmlns:a16="http://schemas.microsoft.com/office/drawing/2014/main" id="{83C45DC0-3EC8-C23D-AC70-F077C10D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7255" y="2453072"/>
            <a:ext cx="2895600" cy="2895600"/>
          </a:xfrm>
          <a:prstGeom prst="rect">
            <a:avLst/>
          </a:prstGeom>
        </p:spPr>
      </p:pic>
      <p:pic>
        <p:nvPicPr>
          <p:cNvPr id="10" name="Gráfico 9" descr="Office worker female con relleno sólido">
            <a:extLst>
              <a:ext uri="{FF2B5EF4-FFF2-40B4-BE49-F238E27FC236}">
                <a16:creationId xmlns:a16="http://schemas.microsoft.com/office/drawing/2014/main" id="{54492382-4E95-197B-BD87-92F9C9A30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2927" y="6793384"/>
            <a:ext cx="2438400" cy="243840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6C2DD8-EDAB-5F14-68D1-AF3D43926D25}"/>
              </a:ext>
            </a:extLst>
          </p:cNvPr>
          <p:cNvGrpSpPr/>
          <p:nvPr/>
        </p:nvGrpSpPr>
        <p:grpSpPr>
          <a:xfrm>
            <a:off x="1901310" y="4156776"/>
            <a:ext cx="3949726" cy="4277495"/>
            <a:chOff x="4062501" y="4520793"/>
            <a:chExt cx="3949726" cy="4277495"/>
          </a:xfrm>
        </p:grpSpPr>
        <p:pic>
          <p:nvPicPr>
            <p:cNvPr id="21" name="Gráfico 20" descr="Female Profile con relleno sólido">
              <a:extLst>
                <a:ext uri="{FF2B5EF4-FFF2-40B4-BE49-F238E27FC236}">
                  <a16:creationId xmlns:a16="http://schemas.microsoft.com/office/drawing/2014/main" id="{23176F13-E778-CEFB-A68E-B280695C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90143" y="5266165"/>
              <a:ext cx="2895599" cy="2895599"/>
            </a:xfrm>
            <a:prstGeom prst="rect">
              <a:avLst/>
            </a:prstGeom>
          </p:spPr>
        </p:pic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96F1778-82A5-D8F8-178C-B8B8454D48B0}"/>
                </a:ext>
              </a:extLst>
            </p:cNvPr>
            <p:cNvSpPr/>
            <p:nvPr/>
          </p:nvSpPr>
          <p:spPr>
            <a:xfrm>
              <a:off x="4291101" y="4775132"/>
              <a:ext cx="3505200" cy="3797013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C252F63-1B0B-9BB5-27C8-F7B4316EE2D1}"/>
                </a:ext>
              </a:extLst>
            </p:cNvPr>
            <p:cNvSpPr/>
            <p:nvPr/>
          </p:nvSpPr>
          <p:spPr>
            <a:xfrm>
              <a:off x="4062501" y="4520793"/>
              <a:ext cx="3949726" cy="4277495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29" name="Flecha izquierda y derecha 28">
            <a:extLst>
              <a:ext uri="{FF2B5EF4-FFF2-40B4-BE49-F238E27FC236}">
                <a16:creationId xmlns:a16="http://schemas.microsoft.com/office/drawing/2014/main" id="{00E85330-7194-0CB6-D3A6-97EA17B27DB5}"/>
              </a:ext>
            </a:extLst>
          </p:cNvPr>
          <p:cNvSpPr/>
          <p:nvPr/>
        </p:nvSpPr>
        <p:spPr>
          <a:xfrm>
            <a:off x="6982403" y="5991826"/>
            <a:ext cx="5645303" cy="631603"/>
          </a:xfrm>
          <a:prstGeom prst="left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97F472A-F474-1B49-9DD8-B209B91C4DDC}"/>
              </a:ext>
            </a:extLst>
          </p:cNvPr>
          <p:cNvGrpSpPr/>
          <p:nvPr/>
        </p:nvGrpSpPr>
        <p:grpSpPr>
          <a:xfrm>
            <a:off x="13918752" y="4095900"/>
            <a:ext cx="4476020" cy="4399246"/>
            <a:chOff x="12077853" y="4798730"/>
            <a:chExt cx="4476020" cy="4399246"/>
          </a:xfrm>
        </p:grpSpPr>
        <p:pic>
          <p:nvPicPr>
            <p:cNvPr id="17" name="Gráfico 16" descr="Group con relleno sólido">
              <a:extLst>
                <a:ext uri="{FF2B5EF4-FFF2-40B4-BE49-F238E27FC236}">
                  <a16:creationId xmlns:a16="http://schemas.microsoft.com/office/drawing/2014/main" id="{5B8ACDED-96D8-9A7C-01C3-95F16EB0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50413" y="5863596"/>
              <a:ext cx="2276423" cy="2276423"/>
            </a:xfrm>
            <a:prstGeom prst="rect">
              <a:avLst/>
            </a:prstGeom>
          </p:spPr>
        </p:pic>
        <p:pic>
          <p:nvPicPr>
            <p:cNvPr id="18" name="Gráfico 17" descr="Group con relleno sólido">
              <a:extLst>
                <a:ext uri="{FF2B5EF4-FFF2-40B4-BE49-F238E27FC236}">
                  <a16:creationId xmlns:a16="http://schemas.microsoft.com/office/drawing/2014/main" id="{4A47B8AC-2F6C-1C1D-05B6-1DECA347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200819" y="5062974"/>
              <a:ext cx="2276423" cy="2276423"/>
            </a:xfrm>
            <a:prstGeom prst="rect">
              <a:avLst/>
            </a:prstGeom>
          </p:spPr>
        </p:pic>
        <p:pic>
          <p:nvPicPr>
            <p:cNvPr id="19" name="Gráfico 18" descr="Group con relleno sólido">
              <a:extLst>
                <a:ext uri="{FF2B5EF4-FFF2-40B4-BE49-F238E27FC236}">
                  <a16:creationId xmlns:a16="http://schemas.microsoft.com/office/drawing/2014/main" id="{3F556BAC-D541-85D3-A969-23583984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801009" y="6583564"/>
              <a:ext cx="2276423" cy="2276423"/>
            </a:xfrm>
            <a:prstGeom prst="rect">
              <a:avLst/>
            </a:prstGeom>
          </p:spPr>
        </p:pic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ECC8BA32-C23A-B4C4-16D1-147E3AEB8B43}"/>
                </a:ext>
              </a:extLst>
            </p:cNvPr>
            <p:cNvSpPr/>
            <p:nvPr/>
          </p:nvSpPr>
          <p:spPr>
            <a:xfrm>
              <a:off x="12077853" y="4798730"/>
              <a:ext cx="4476020" cy="4399246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7EEC5BB-3C21-A2D1-7BEE-52FE180EA37C}"/>
                </a:ext>
              </a:extLst>
            </p:cNvPr>
            <p:cNvSpPr/>
            <p:nvPr/>
          </p:nvSpPr>
          <p:spPr>
            <a:xfrm>
              <a:off x="12344553" y="5062974"/>
              <a:ext cx="3942620" cy="3870758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pic>
        <p:nvPicPr>
          <p:cNvPr id="12" name="Gráfico 11" descr="Handshake con relleno sólido">
            <a:extLst>
              <a:ext uri="{FF2B5EF4-FFF2-40B4-BE49-F238E27FC236}">
                <a16:creationId xmlns:a16="http://schemas.microsoft.com/office/drawing/2014/main" id="{2BFCA25C-AA56-7560-D447-D1CB8D304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5539" y="5221618"/>
            <a:ext cx="2147812" cy="21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7DA1-7926-561A-B879-FB150264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7207D64-F184-3385-BEEA-DA03A860C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sz="4800" dirty="0"/>
              <a:t>Problemática y Objetivos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982F521-655B-F8AD-0CBA-A6156BBE021B}"/>
              </a:ext>
            </a:extLst>
          </p:cNvPr>
          <p:cNvGrpSpPr/>
          <p:nvPr/>
        </p:nvGrpSpPr>
        <p:grpSpPr>
          <a:xfrm>
            <a:off x="13633450" y="4009277"/>
            <a:ext cx="4476020" cy="4399246"/>
            <a:chOff x="12077853" y="4798730"/>
            <a:chExt cx="4476020" cy="4399246"/>
          </a:xfrm>
        </p:grpSpPr>
        <p:pic>
          <p:nvPicPr>
            <p:cNvPr id="17" name="Gráfico 16" descr="Group con relleno sólido">
              <a:extLst>
                <a:ext uri="{FF2B5EF4-FFF2-40B4-BE49-F238E27FC236}">
                  <a16:creationId xmlns:a16="http://schemas.microsoft.com/office/drawing/2014/main" id="{CC7A7585-0539-12FC-2796-413A2116C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50413" y="5863596"/>
              <a:ext cx="2276423" cy="2276423"/>
            </a:xfrm>
            <a:prstGeom prst="rect">
              <a:avLst/>
            </a:prstGeom>
          </p:spPr>
        </p:pic>
        <p:pic>
          <p:nvPicPr>
            <p:cNvPr id="18" name="Gráfico 17" descr="Group con relleno sólido">
              <a:extLst>
                <a:ext uri="{FF2B5EF4-FFF2-40B4-BE49-F238E27FC236}">
                  <a16:creationId xmlns:a16="http://schemas.microsoft.com/office/drawing/2014/main" id="{30CCFF68-0C1C-878E-8EF9-5DEC788B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00819" y="5062974"/>
              <a:ext cx="2276423" cy="2276423"/>
            </a:xfrm>
            <a:prstGeom prst="rect">
              <a:avLst/>
            </a:prstGeom>
          </p:spPr>
        </p:pic>
        <p:pic>
          <p:nvPicPr>
            <p:cNvPr id="19" name="Gráfico 18" descr="Group con relleno sólido">
              <a:extLst>
                <a:ext uri="{FF2B5EF4-FFF2-40B4-BE49-F238E27FC236}">
                  <a16:creationId xmlns:a16="http://schemas.microsoft.com/office/drawing/2014/main" id="{C2CD9B68-8436-88BD-F72F-77C6533C7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01009" y="6583564"/>
              <a:ext cx="2276423" cy="2276423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F23AE00-0DD7-0455-EE4C-0367FE748366}"/>
                </a:ext>
              </a:extLst>
            </p:cNvPr>
            <p:cNvSpPr/>
            <p:nvPr/>
          </p:nvSpPr>
          <p:spPr>
            <a:xfrm>
              <a:off x="12077853" y="4798730"/>
              <a:ext cx="4476020" cy="4399246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54ACFD9-75B1-FE80-DBB0-2793668A5C7F}"/>
                </a:ext>
              </a:extLst>
            </p:cNvPr>
            <p:cNvSpPr/>
            <p:nvPr/>
          </p:nvSpPr>
          <p:spPr>
            <a:xfrm>
              <a:off x="12344553" y="5062974"/>
              <a:ext cx="3942620" cy="3870758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50E9C8F-A32D-8918-913F-67822F8BEB57}"/>
              </a:ext>
            </a:extLst>
          </p:cNvPr>
          <p:cNvGrpSpPr/>
          <p:nvPr/>
        </p:nvGrpSpPr>
        <p:grpSpPr>
          <a:xfrm>
            <a:off x="8350775" y="4009277"/>
            <a:ext cx="3949726" cy="4277495"/>
            <a:chOff x="8631922" y="4131028"/>
            <a:chExt cx="3949726" cy="4277495"/>
          </a:xfrm>
        </p:grpSpPr>
        <p:pic>
          <p:nvPicPr>
            <p:cNvPr id="4" name="Gráfico 3" descr="Office worker male con relleno sólido">
              <a:extLst>
                <a:ext uri="{FF2B5EF4-FFF2-40B4-BE49-F238E27FC236}">
                  <a16:creationId xmlns:a16="http://schemas.microsoft.com/office/drawing/2014/main" id="{A33084D5-CEBC-C969-0540-A49C8428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5119" y="4668686"/>
              <a:ext cx="3080427" cy="3080427"/>
            </a:xfrm>
            <a:prstGeom prst="rect">
              <a:avLst/>
            </a:prstGeom>
          </p:spPr>
        </p:pic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2617D1A-345A-A4CD-3690-36748D4E3357}"/>
                </a:ext>
              </a:extLst>
            </p:cNvPr>
            <p:cNvSpPr/>
            <p:nvPr/>
          </p:nvSpPr>
          <p:spPr>
            <a:xfrm>
              <a:off x="8859491" y="4369585"/>
              <a:ext cx="3505200" cy="3797013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6FDA1AC2-DCDA-C262-6660-8EC62D6EE07B}"/>
                </a:ext>
              </a:extLst>
            </p:cNvPr>
            <p:cNvSpPr/>
            <p:nvPr/>
          </p:nvSpPr>
          <p:spPr>
            <a:xfrm>
              <a:off x="8631922" y="4131028"/>
              <a:ext cx="3949726" cy="4277495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B0F0B3A-8F84-716E-ED8A-ADC6E4924FFD}"/>
              </a:ext>
            </a:extLst>
          </p:cNvPr>
          <p:cNvGrpSpPr/>
          <p:nvPr/>
        </p:nvGrpSpPr>
        <p:grpSpPr>
          <a:xfrm>
            <a:off x="2130219" y="3493173"/>
            <a:ext cx="5010817" cy="5187949"/>
            <a:chOff x="1268707" y="3220574"/>
            <a:chExt cx="5010817" cy="5187949"/>
          </a:xfrm>
        </p:grpSpPr>
        <p:pic>
          <p:nvPicPr>
            <p:cNvPr id="16" name="Gráfico 15" descr="Renovation (House With Sparkles) con relleno sólido">
              <a:extLst>
                <a:ext uri="{FF2B5EF4-FFF2-40B4-BE49-F238E27FC236}">
                  <a16:creationId xmlns:a16="http://schemas.microsoft.com/office/drawing/2014/main" id="{65D4C07C-06EB-742E-49AD-7976BF77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1383" y="5247198"/>
              <a:ext cx="1106672" cy="108860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21D2A16-C806-35D3-82A6-09A777F9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707" y="3220574"/>
              <a:ext cx="3180171" cy="5187949"/>
            </a:xfrm>
            <a:prstGeom prst="rect">
              <a:avLst/>
            </a:prstGeom>
            <a:noFill/>
          </p:spPr>
        </p:pic>
        <p:pic>
          <p:nvPicPr>
            <p:cNvPr id="29" name="Gráfico 28" descr="Renovation (House With Sparkles) con relleno sólido">
              <a:extLst>
                <a:ext uri="{FF2B5EF4-FFF2-40B4-BE49-F238E27FC236}">
                  <a16:creationId xmlns:a16="http://schemas.microsoft.com/office/drawing/2014/main" id="{EE93013A-3046-271D-E7F1-578A314F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2852" y="5713536"/>
              <a:ext cx="1106672" cy="1088600"/>
            </a:xfrm>
            <a:prstGeom prst="rect">
              <a:avLst/>
            </a:prstGeom>
          </p:spPr>
        </p:pic>
        <p:pic>
          <p:nvPicPr>
            <p:cNvPr id="30" name="Gráfico 29" descr="Renovation (House With Sparkles) con relleno sólido">
              <a:extLst>
                <a:ext uri="{FF2B5EF4-FFF2-40B4-BE49-F238E27FC236}">
                  <a16:creationId xmlns:a16="http://schemas.microsoft.com/office/drawing/2014/main" id="{E32F6B03-6410-B483-382F-1E83D66F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91288" y="6538762"/>
              <a:ext cx="1106672" cy="1088600"/>
            </a:xfrm>
            <a:prstGeom prst="rect">
              <a:avLst/>
            </a:prstGeom>
          </p:spPr>
        </p:pic>
        <p:pic>
          <p:nvPicPr>
            <p:cNvPr id="31" name="Gráfico 30" descr="Renovation (House With Sparkles) con relleno sólido">
              <a:extLst>
                <a:ext uri="{FF2B5EF4-FFF2-40B4-BE49-F238E27FC236}">
                  <a16:creationId xmlns:a16="http://schemas.microsoft.com/office/drawing/2014/main" id="{FFC659B0-3F6A-20ED-68B6-DBC66170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58083" y="4234723"/>
              <a:ext cx="1106672" cy="108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50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8D87CEFA56DA42BF8E9E6D1D515907" ma:contentTypeVersion="13" ma:contentTypeDescription="Crear nuevo documento." ma:contentTypeScope="" ma:versionID="2868cd3c11df7411b1962eb461d76618">
  <xsd:schema xmlns:xsd="http://www.w3.org/2001/XMLSchema" xmlns:xs="http://www.w3.org/2001/XMLSchema" xmlns:p="http://schemas.microsoft.com/office/2006/metadata/properties" xmlns:ns2="378d0c2b-b9d5-4893-990c-43fe8fe2e1d7" xmlns:ns3="0478bd71-0c92-4d1d-82ba-7bccfdbf17a3" targetNamespace="http://schemas.microsoft.com/office/2006/metadata/properties" ma:root="true" ma:fieldsID="1f31d3da5194d177457a03c5130b5a58" ns2:_="" ns3:_="">
    <xsd:import namespace="378d0c2b-b9d5-4893-990c-43fe8fe2e1d7"/>
    <xsd:import namespace="0478bd71-0c92-4d1d-82ba-7bccfdbf1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d0c2b-b9d5-4893-990c-43fe8fe2e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8bd71-0c92-4d1d-82ba-7bccfdbf1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e038bde-7f93-4c7b-a7e3-fa5a3c51e964}" ma:internalName="TaxCatchAll" ma:showField="CatchAllData" ma:web="0478bd71-0c92-4d1d-82ba-7bccfdbf17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8d0c2b-b9d5-4893-990c-43fe8fe2e1d7">
      <Terms xmlns="http://schemas.microsoft.com/office/infopath/2007/PartnerControls"/>
    </lcf76f155ced4ddcb4097134ff3c332f>
    <TaxCatchAll xmlns="0478bd71-0c92-4d1d-82ba-7bccfdbf17a3" xsi:nil="true"/>
  </documentManagement>
</p:properties>
</file>

<file path=customXml/itemProps1.xml><?xml version="1.0" encoding="utf-8"?>
<ds:datastoreItem xmlns:ds="http://schemas.openxmlformats.org/officeDocument/2006/customXml" ds:itemID="{93B96D80-D58C-46B7-9102-7FC291529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8d0c2b-b9d5-4893-990c-43fe8fe2e1d7"/>
    <ds:schemaRef ds:uri="0478bd71-0c92-4d1d-82ba-7bccfdbf1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378d0c2b-b9d5-4893-990c-43fe8fe2e1d7"/>
    <ds:schemaRef ds:uri="0478bd71-0c92-4d1d-82ba-7bccfdbf17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4050</TotalTime>
  <Words>797</Words>
  <Application>Microsoft Macintosh PowerPoint</Application>
  <PresentationFormat>Personalizado</PresentationFormat>
  <Paragraphs>172</Paragraphs>
  <Slides>32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.AppleSystemUIFont</vt:lpstr>
      <vt:lpstr>.AppleSystemUIFontMonospaced</vt:lpstr>
      <vt:lpstr>Arial</vt:lpstr>
      <vt:lpstr>Arial Black</vt:lpstr>
      <vt:lpstr>Calibri</vt:lpstr>
      <vt:lpstr>Office Theme</vt:lpstr>
      <vt:lpstr>INMO - BROKERS</vt:lpstr>
      <vt:lpstr>Presentación de PowerPoint</vt:lpstr>
      <vt:lpstr>Equipo de trabajo</vt:lpstr>
      <vt:lpstr>Luis Ledezma</vt:lpstr>
      <vt:lpstr>Víctor Bastías</vt:lpstr>
      <vt:lpstr>TÍTULO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Metodología y su aplicación</vt:lpstr>
      <vt:lpstr>Metodología y su aplicación</vt:lpstr>
      <vt:lpstr>Metodología y su aplicación</vt:lpstr>
      <vt:lpstr>Metodología y su aplicación</vt:lpstr>
      <vt:lpstr>Metodología y su aplicación, KanBan en desarrollo</vt:lpstr>
      <vt:lpstr>Metodología y su aplicación, Muestra de Tarea</vt:lpstr>
      <vt:lpstr>Metodología y su aplicación, Proyecto finalizado</vt:lpstr>
      <vt:lpstr>Diagramas</vt:lpstr>
      <vt:lpstr>Diagramas</vt:lpstr>
      <vt:lpstr>Diagramas</vt:lpstr>
      <vt:lpstr>Diagramas</vt:lpstr>
      <vt:lpstr>Diagramas</vt:lpstr>
      <vt:lpstr>Topología y pruebas</vt:lpstr>
      <vt:lpstr>Topología y pruebas</vt:lpstr>
      <vt:lpstr>Topología y pruebas</vt:lpstr>
      <vt:lpstr>Resultados y Conclusión</vt:lpstr>
      <vt:lpstr>Presentación de PowerPoint</vt:lpstr>
      <vt:lpstr>Conclusión</vt:lpstr>
      <vt:lpstr>INMO - BROKERS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VICTOR ISAIAS GABRIEL BASTIAS ESCOBAR</cp:lastModifiedBy>
  <cp:revision>219</cp:revision>
  <dcterms:created xsi:type="dcterms:W3CDTF">2022-07-20T19:15:37Z</dcterms:created>
  <dcterms:modified xsi:type="dcterms:W3CDTF">2024-12-10T04:51:59Z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